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33" r:id="rId3"/>
    <p:sldId id="334" r:id="rId4"/>
    <p:sldId id="335" r:id="rId5"/>
    <p:sldId id="336" r:id="rId6"/>
    <p:sldId id="323" r:id="rId7"/>
    <p:sldId id="324" r:id="rId8"/>
    <p:sldId id="325" r:id="rId9"/>
    <p:sldId id="271" r:id="rId10"/>
    <p:sldId id="293" r:id="rId11"/>
    <p:sldId id="306" r:id="rId12"/>
    <p:sldId id="322" r:id="rId13"/>
    <p:sldId id="326" r:id="rId14"/>
    <p:sldId id="319" r:id="rId15"/>
    <p:sldId id="276" r:id="rId16"/>
    <p:sldId id="277" r:id="rId17"/>
    <p:sldId id="310" r:id="rId18"/>
    <p:sldId id="311" r:id="rId19"/>
    <p:sldId id="282" r:id="rId20"/>
    <p:sldId id="331" r:id="rId21"/>
    <p:sldId id="327" r:id="rId22"/>
    <p:sldId id="328" r:id="rId23"/>
    <p:sldId id="321" r:id="rId24"/>
    <p:sldId id="329" r:id="rId25"/>
    <p:sldId id="330" r:id="rId26"/>
    <p:sldId id="332"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57"/>
    <a:srgbClr val="FFFFFF"/>
    <a:srgbClr val="97A4B4"/>
    <a:srgbClr val="F84836"/>
    <a:srgbClr val="1EA185"/>
    <a:srgbClr val="FF6600"/>
    <a:srgbClr val="9BBB5C"/>
    <a:srgbClr val="9E605E"/>
    <a:srgbClr val="575757"/>
    <a:srgbClr val="659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962" autoAdjust="0"/>
  </p:normalViewPr>
  <p:slideViewPr>
    <p:cSldViewPr snapToGrid="0">
      <p:cViewPr varScale="1">
        <p:scale>
          <a:sx n="56" d="100"/>
          <a:sy n="56" d="100"/>
        </p:scale>
        <p:origin x="12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9CBD1-7DE2-452D-A81C-7ED9EA4E0AD3}" type="datetimeFigureOut">
              <a:rPr lang="en-US" smtClean="0"/>
              <a:t>8/15/2017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28600" indent="-228600">
              <a:buAutoNum type="arabicPeriod"/>
            </a:pPr>
            <a:r>
              <a:rPr lang="en-US" baseline="0" dirty="0"/>
              <a:t>It is new money from a Coinbase transaction. This is known to everyone on the network. They do not know what address controls it.</a:t>
            </a:r>
          </a:p>
          <a:p>
            <a:pPr marL="228600" indent="-228600">
              <a:buAutoNum type="arabicPeriod"/>
            </a:pPr>
            <a:r>
              <a:rPr lang="en-US" baseline="0" dirty="0"/>
              <a:t>The input was actually spent by the real controller</a:t>
            </a:r>
          </a:p>
          <a:p>
            <a:pPr marL="228600" indent="-228600">
              <a:buAutoNum type="arabicPeriod"/>
            </a:pPr>
            <a:r>
              <a:rPr lang="en-US" baseline="0" dirty="0"/>
              <a:t>The input was borrowed an used as a decoy in another transaction</a:t>
            </a:r>
          </a:p>
          <a:p>
            <a:pPr marL="0" indent="0">
              <a:buNone/>
            </a:pPr>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hardest part to</a:t>
            </a:r>
            <a:r>
              <a:rPr lang="en-US" baseline="0" dirty="0"/>
              <a:t> get right with Monero is the input selection algorithm. Monero needs to choose the decoy inputs convincingly to hide the real input. When Monero first launched, other inputs were selected at pure random. This may sound good, but this is actually really bad, since people are much more likely to spend new money than money that has been sitting around in a wallet for a while. Thus, Monero now uses an improved triangular distribution algorithm to heavily prefer newer inputs over older ones. Monero will continually need to improve the selection algorithm to accommodate for changing spending preferences.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3697835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2862693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the Monero community is particularly</a:t>
            </a:r>
            <a:r>
              <a:rPr lang="en-US" baseline="0" dirty="0"/>
              <a:t> vocal about is the idea of mandatory privacy. We feel that all transactions must be private or else it doesn’t really matter. Before early 2016, only 1/3 of Monero transactions hid the origin of funds, which was not good for several reasons. The individual transaction is not private, and those who need privacy get less if fewer people use the privacy features. Now, it is impossible to send a transaction without hiding the origin of funds in the ring signature. Other coins claim to offer excellent privacy, but most fail in execution to provide privacy to any meaningful number of users.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104407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centralized and decentralized systems. You are likely already familiar with both of these. As the names imply, a centralized system sends most traffic to a single point, while a decentralized system relies on several entities and several connections. For a centralized connection, imagine connecting to a website. You type the URL into the bar, and you create a direct connection between you and the website. If you share a file with someone over Google Drive, you upload a file to Google, and then the other party downloads from Google. With a decentralized system, all the participants connect to each other. There is no single entity that controls the swarm. Torrents are typically decentralized, and you will connect to several other peers to download and upload a file or folder. Centralized systems are typically more efficient since fewer connections are needed, and decentralized systems are typically more robust since it is harder to attack all peers instead of one centralized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a:t>
            </a:fld>
            <a:endParaRPr lang="en-US"/>
          </a:p>
        </p:txBody>
      </p:sp>
    </p:spTree>
    <p:extLst>
      <p:ext uri="{BB962C8B-B14F-4D97-AF65-F5344CB8AC3E}">
        <p14:creationId xmlns:p14="http://schemas.microsoft.com/office/powerpoint/2010/main" val="107027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has grown substantially</a:t>
            </a:r>
            <a:r>
              <a:rPr lang="en-US" baseline="0" dirty="0"/>
              <a:t> over the past few years. This is a screenshot of the number of /r/Monero subreddit subscribers. The growth rate has increased this past year.</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24158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the number of developer commits has increased. It’s not just attracting speculators; it’s attracting real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1221699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not accepted at</a:t>
            </a:r>
            <a:r>
              <a:rPr lang="en-US" baseline="0" dirty="0"/>
              <a:t> as many merchants as Bitcoin. Services like XMR.TO and Shapeshift allow people to easily pay Bitcoin addresses with Monero. If you access the websites with Tor, you can pay Bitcoin addresses with the privacy that Monero allows. Pretty neat!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26</a:t>
            </a:fld>
            <a:endParaRPr lang="en-US"/>
          </a:p>
        </p:txBody>
      </p:sp>
    </p:spTree>
    <p:extLst>
      <p:ext uri="{BB962C8B-B14F-4D97-AF65-F5344CB8AC3E}">
        <p14:creationId xmlns:p14="http://schemas.microsoft.com/office/powerpoint/2010/main" val="7110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following this presentation! For more information, please go to the official website getmonero.org.</a:t>
            </a:r>
            <a:r>
              <a:rPr lang="en-US" baseline="0" dirty="0"/>
              <a:t> There is a large Reddit community and an excellent technical community on </a:t>
            </a:r>
            <a:r>
              <a:rPr lang="en-US" baseline="0" dirty="0" err="1"/>
              <a:t>StackExchange</a:t>
            </a:r>
            <a:r>
              <a:rPr lang="en-US" baseline="0" dirty="0"/>
              <a:t>. If you use Slack or IRC, feel free to go to #</a:t>
            </a:r>
            <a:r>
              <a:rPr lang="en-US" baseline="0" dirty="0" err="1"/>
              <a:t>monero</a:t>
            </a:r>
            <a:r>
              <a:rPr lang="en-US" baseline="0" dirty="0"/>
              <a:t>, #</a:t>
            </a:r>
            <a:r>
              <a:rPr lang="en-US" baseline="0" dirty="0" err="1"/>
              <a:t>monero</a:t>
            </a:r>
            <a:r>
              <a:rPr lang="en-US" baseline="0" dirty="0"/>
              <a:t>-community, and #</a:t>
            </a:r>
            <a:r>
              <a:rPr lang="en-US" baseline="0" dirty="0" err="1"/>
              <a:t>monero</a:t>
            </a:r>
            <a:r>
              <a:rPr lang="en-US" baseline="0" dirty="0"/>
              <a:t>-dev.</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27</a:t>
            </a:fld>
            <a:endParaRPr lang="en-US"/>
          </a:p>
        </p:txBody>
      </p:sp>
    </p:spTree>
    <p:extLst>
      <p:ext uri="{BB962C8B-B14F-4D97-AF65-F5344CB8AC3E}">
        <p14:creationId xmlns:p14="http://schemas.microsoft.com/office/powerpoint/2010/main" val="252866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decentralized systems. Two you likely have heard of are </a:t>
            </a:r>
            <a:r>
              <a:rPr lang="en-US" dirty="0" err="1"/>
              <a:t>BitTorrent</a:t>
            </a:r>
            <a:r>
              <a:rPr lang="en-US" dirty="0"/>
              <a:t> and Tor. The first shares files on</a:t>
            </a:r>
            <a:r>
              <a:rPr lang="en-US" baseline="0" dirty="0"/>
              <a:t> a decentralized network, and the second provides anonymous browsing through a series of nodes that can be run by anyone. Other projects you may not have heard of include Freenet, I2P, and </a:t>
            </a:r>
            <a:r>
              <a:rPr lang="en-US" baseline="0" dirty="0" err="1"/>
              <a:t>Tox</a:t>
            </a:r>
            <a:r>
              <a:rPr lang="en-US" baseline="0" dirty="0"/>
              <a:t>. Freenet attempts to provide internet services, I2P has its own P2P network for a variety of purposes, and </a:t>
            </a:r>
            <a:r>
              <a:rPr lang="en-US" baseline="0" dirty="0" err="1"/>
              <a:t>Tox</a:t>
            </a:r>
            <a:r>
              <a:rPr lang="en-US" baseline="0" dirty="0"/>
              <a:t> is best explained as a decentralized Skype. Bitcoin is also decentralized. The network is run on thousands of nodes worldwide, which can be run by anyone. No one needs to trust these nodes. Miners keep the network secure, and hundreds of thousands of machines worldwide compete against each other to create its own decentralized system. While there are always improvements to make these systems even more decentralized, it is important to realize that many services, especially those that aim to provide privacy, use decentralized networks to mitigate the trust needed to use a system. Decentralized services, therefore, are typically used to achieve 1) privacy, and/or 2) network robustness. Bitcoin is a great example of the second case, but not the first. We will discuss why later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a:t>
            </a:fld>
            <a:endParaRPr lang="en-US"/>
          </a:p>
        </p:txBody>
      </p:sp>
    </p:spTree>
    <p:extLst>
      <p:ext uri="{BB962C8B-B14F-4D97-AF65-F5344CB8AC3E}">
        <p14:creationId xmlns:p14="http://schemas.microsoft.com/office/powerpoint/2010/main" val="194101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28600" indent="-228600">
              <a:buAutoNum type="arabicPeriod"/>
            </a:pPr>
            <a:r>
              <a:rPr lang="en-US" baseline="0" dirty="0"/>
              <a:t>The amount of money in a wallet</a:t>
            </a:r>
          </a:p>
          <a:p>
            <a:pPr marL="228600" indent="-228600">
              <a:buAutoNum type="arabicPeriod"/>
            </a:pPr>
            <a:r>
              <a:rPr lang="en-US" baseline="0" dirty="0"/>
              <a:t>Where the Bitcoin came from</a:t>
            </a:r>
          </a:p>
          <a:p>
            <a:pPr marL="228600" indent="-228600">
              <a:buAutoNum type="arabicPeriod"/>
            </a:pPr>
            <a:r>
              <a:rPr lang="en-US" baseline="0" dirty="0"/>
              <a:t>Where the Bitcoin went</a:t>
            </a:r>
          </a:p>
          <a:p>
            <a:pPr marL="228600" indent="-228600">
              <a:buAutoNum type="arabicPeriod"/>
            </a:pPr>
            <a:endParaRPr lang="en-US" baseline="0" dirty="0"/>
          </a:p>
          <a:p>
            <a:pPr marL="0" indent="0">
              <a:buNone/>
            </a:pPr>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8</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8/15/2017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8/15/2017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8/15/2017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8/15/2017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055" r="305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36" grpId="0" animBg="1"/>
      <p:bldP spid="27" grpId="0" animBg="1"/>
      <p:bldP spid="28" grpId="0" animBg="1"/>
      <p:bldP spid="29" grpId="0" animBg="1"/>
      <p:bldP spid="30" grpId="0" animBg="1"/>
      <p:bldP spid="31" grpId="0" animBg="1"/>
      <p:bldP spid="32" grpId="0" animBg="1"/>
      <p:bldP spid="37"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September 2017*</a:t>
            </a:r>
          </a:p>
        </p:txBody>
      </p:sp>
      <p:sp>
        <p:nvSpPr>
          <p:cNvPr id="36" name="Rectangle 35"/>
          <p:cNvSpPr/>
          <p:nvPr/>
        </p:nvSpPr>
        <p:spPr>
          <a:xfrm rot="16200000">
            <a:off x="945956" y="5091879"/>
            <a:ext cx="1774097"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Today</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39" name="Rectangle 38"/>
          <p:cNvSpPr/>
          <p:nvPr/>
        </p:nvSpPr>
        <p:spPr>
          <a:xfrm rot="16200000">
            <a:off x="1547722" y="2380584"/>
            <a:ext cx="1221856" cy="336883"/>
          </a:xfrm>
          <a:prstGeom prst="rect">
            <a:avLst/>
          </a:prstGeom>
          <a:gradFill flip="none" rotWithShape="1">
            <a:gsLst>
              <a:gs pos="0">
                <a:srgbClr val="F84836"/>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dirty="0"/>
                <a:t>Older</a:t>
              </a:r>
            </a:p>
          </p:txBody>
        </p:sp>
      </p:grpSp>
      <p:sp>
        <p:nvSpPr>
          <p:cNvPr id="64" name="TextBox 63"/>
          <p:cNvSpPr txBox="1"/>
          <p:nvPr/>
        </p:nvSpPr>
        <p:spPr>
          <a:xfrm>
            <a:off x="3479087" y="4557508"/>
            <a:ext cx="2172581" cy="646331"/>
          </a:xfrm>
          <a:prstGeom prst="rect">
            <a:avLst/>
          </a:prstGeom>
          <a:noFill/>
        </p:spPr>
        <p:txBody>
          <a:bodyPr wrap="none" rtlCol="0">
            <a:spAutoFit/>
          </a:bodyPr>
          <a:lstStyle/>
          <a:p>
            <a:pPr algn="ctr"/>
            <a:r>
              <a:rPr lang="en-US" dirty="0"/>
              <a:t>Coinbase Transaction</a:t>
            </a:r>
          </a:p>
          <a:p>
            <a:pPr algn="ctr"/>
            <a:r>
              <a:rPr lang="en-US" dirty="0"/>
              <a:t>(New Money)</a:t>
            </a:r>
          </a:p>
        </p:txBody>
      </p:sp>
      <p:sp>
        <p:nvSpPr>
          <p:cNvPr id="65" name="TextBox 64"/>
          <p:cNvSpPr txBox="1"/>
          <p:nvPr/>
        </p:nvSpPr>
        <p:spPr>
          <a:xfrm>
            <a:off x="5941772" y="4565190"/>
            <a:ext cx="1487907" cy="646331"/>
          </a:xfrm>
          <a:prstGeom prst="rect">
            <a:avLst/>
          </a:prstGeom>
          <a:noFill/>
        </p:spPr>
        <p:txBody>
          <a:bodyPr wrap="none" rtlCol="0">
            <a:spAutoFit/>
          </a:bodyPr>
          <a:lstStyle/>
          <a:p>
            <a:pPr algn="ctr"/>
            <a:r>
              <a:rPr lang="en-US" dirty="0"/>
              <a:t>Input Actually</a:t>
            </a:r>
          </a:p>
          <a:p>
            <a:pPr algn="ctr"/>
            <a:r>
              <a:rPr lang="en-US" dirty="0"/>
              <a:t>Spent</a:t>
            </a:r>
          </a:p>
        </p:txBody>
      </p:sp>
      <p:sp>
        <p:nvSpPr>
          <p:cNvPr id="66" name="TextBox 65"/>
          <p:cNvSpPr txBox="1"/>
          <p:nvPr/>
        </p:nvSpPr>
        <p:spPr>
          <a:xfrm>
            <a:off x="9030892" y="4565190"/>
            <a:ext cx="1662379" cy="646331"/>
          </a:xfrm>
          <a:prstGeom prst="rect">
            <a:avLst/>
          </a:prstGeom>
          <a:noFill/>
        </p:spPr>
        <p:txBody>
          <a:bodyPr wrap="none" rtlCol="0">
            <a:spAutoFit/>
          </a:bodyPr>
          <a:lstStyle/>
          <a:p>
            <a:pPr algn="ctr"/>
            <a:r>
              <a:rPr lang="en-US" dirty="0"/>
              <a:t>Someone Else</a:t>
            </a:r>
          </a:p>
          <a:p>
            <a:pPr algn="ctr"/>
            <a:r>
              <a:rPr lang="en-US" dirty="0"/>
              <a:t>Borrowed Input</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Inputs Are Selected</a:t>
            </a:r>
          </a:p>
        </p:txBody>
      </p:sp>
      <p:sp>
        <p:nvSpPr>
          <p:cNvPr id="5" name="Rectangle 4"/>
          <p:cNvSpPr/>
          <p:nvPr/>
        </p:nvSpPr>
        <p:spPr>
          <a:xfrm>
            <a:off x="838200" y="3379304"/>
            <a:ext cx="10515600" cy="768626"/>
          </a:xfrm>
          <a:prstGeom prst="rect">
            <a:avLst/>
          </a:prstGeom>
          <a:solidFill>
            <a:srgbClr val="54823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LAUNCH</a:t>
            </a:r>
          </a:p>
        </p:txBody>
      </p:sp>
      <p:sp>
        <p:nvSpPr>
          <p:cNvPr id="6" name="Rectangle 5"/>
          <p:cNvSpPr/>
          <p:nvPr/>
        </p:nvSpPr>
        <p:spPr>
          <a:xfrm>
            <a:off x="838200" y="4147930"/>
            <a:ext cx="10515600" cy="768626"/>
          </a:xfrm>
          <a:prstGeom prst="rect">
            <a:avLst/>
          </a:prstGeom>
          <a:gradFill flip="none" rotWithShape="1">
            <a:gsLst>
              <a:gs pos="0">
                <a:schemeClr val="accent6">
                  <a:lumMod val="20000"/>
                  <a:lumOff val="80000"/>
                </a:schemeClr>
              </a:gs>
              <a:gs pos="91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CURRENT (IMPROVED TRIANGULAR DISTRIBUTION)</a:t>
            </a:r>
          </a:p>
        </p:txBody>
      </p:sp>
      <p:sp>
        <p:nvSpPr>
          <p:cNvPr id="7" name="Rectangle 6"/>
          <p:cNvSpPr/>
          <p:nvPr/>
        </p:nvSpPr>
        <p:spPr>
          <a:xfrm>
            <a:off x="838200" y="4916556"/>
            <a:ext cx="10515600" cy="768626"/>
          </a:xfrm>
          <a:prstGeom prst="rect">
            <a:avLst/>
          </a:prstGeom>
          <a:gradFill flip="none" rotWithShape="1">
            <a:gsLst>
              <a:gs pos="70000">
                <a:srgbClr val="9BB987"/>
              </a:gs>
              <a:gs pos="0">
                <a:schemeClr val="accent6">
                  <a:lumMod val="20000"/>
                  <a:lumOff val="80000"/>
                </a:schemeClr>
              </a:gs>
              <a:gs pos="96000">
                <a:srgbClr val="548235"/>
              </a:gs>
              <a:gs pos="100000">
                <a:srgbClr val="54823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IDEAL</a:t>
            </a:r>
          </a:p>
        </p:txBody>
      </p:sp>
      <p:grpSp>
        <p:nvGrpSpPr>
          <p:cNvPr id="16" name="Group 15"/>
          <p:cNvGrpSpPr/>
          <p:nvPr/>
        </p:nvGrpSpPr>
        <p:grpSpPr>
          <a:xfrm>
            <a:off x="838200" y="2241346"/>
            <a:ext cx="10515600" cy="1137958"/>
            <a:chOff x="838200" y="2241346"/>
            <a:chExt cx="10515600" cy="1137958"/>
          </a:xfrm>
        </p:grpSpPr>
        <p:sp>
          <p:nvSpPr>
            <p:cNvPr id="4" name="Rectangle 3"/>
            <p:cNvSpPr/>
            <p:nvPr/>
          </p:nvSpPr>
          <p:spPr>
            <a:xfrm>
              <a:off x="838200" y="2610678"/>
              <a:ext cx="10515600" cy="768626"/>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ENTIRE BLOCKCHAIN</a:t>
              </a:r>
            </a:p>
          </p:txBody>
        </p:sp>
        <p:sp>
          <p:nvSpPr>
            <p:cNvPr id="10" name="TextBox 9"/>
            <p:cNvSpPr txBox="1"/>
            <p:nvPr/>
          </p:nvSpPr>
          <p:spPr>
            <a:xfrm>
              <a:off x="4187686" y="2241346"/>
              <a:ext cx="2190151" cy="369332"/>
            </a:xfrm>
            <a:prstGeom prst="rect">
              <a:avLst/>
            </a:prstGeom>
            <a:noFill/>
          </p:spPr>
          <p:txBody>
            <a:bodyPr wrap="none" rtlCol="0">
              <a:spAutoFit/>
            </a:bodyPr>
            <a:lstStyle/>
            <a:p>
              <a:r>
                <a:rPr lang="en-US" i="1" dirty="0"/>
                <a:t>Time Since Last Spent</a:t>
              </a:r>
            </a:p>
          </p:txBody>
        </p:sp>
        <p:cxnSp>
          <p:nvCxnSpPr>
            <p:cNvPr id="12" name="Straight Connector 11"/>
            <p:cNvCxnSpPr>
              <a:stCxn id="10" idx="1"/>
            </p:cNvCxnSpPr>
            <p:nvPr/>
          </p:nvCxnSpPr>
          <p:spPr>
            <a:xfrm flipH="1">
              <a:off x="838200" y="2426012"/>
              <a:ext cx="33494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p:cNvCxnSpPr>
            <p:nvPr/>
          </p:nvCxnSpPr>
          <p:spPr>
            <a:xfrm>
              <a:off x="6377837" y="2426012"/>
              <a:ext cx="4975963" cy="0"/>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369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endParaRPr lang="en-US" b="1" dirty="0"/>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37947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3288561"/>
            <a:chOff x="7225643" y="2718388"/>
            <a:chExt cx="3394609" cy="3288561"/>
          </a:xfrm>
        </p:grpSpPr>
        <p:cxnSp>
          <p:nvCxnSpPr>
            <p:cNvPr id="21" name="Straight Connector 20"/>
            <p:cNvCxnSpPr/>
            <p:nvPr/>
          </p:nvCxnSpPr>
          <p:spPr>
            <a:xfrm>
              <a:off x="7545206" y="2978264"/>
              <a:ext cx="0" cy="3028685"/>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25643" y="2978264"/>
              <a:ext cx="1743217"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643" y="4185740"/>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25643" y="6006949"/>
              <a:ext cx="319563"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3689142"/>
            <a:ext cx="3394609" cy="2682331"/>
            <a:chOff x="7225643" y="3592888"/>
            <a:chExt cx="3394609" cy="2682331"/>
          </a:xfrm>
        </p:grpSpPr>
        <p:cxnSp>
          <p:nvCxnSpPr>
            <p:cNvPr id="13" name="Straight Connector 12"/>
            <p:cNvCxnSpPr/>
            <p:nvPr/>
          </p:nvCxnSpPr>
          <p:spPr>
            <a:xfrm>
              <a:off x="7725958" y="3592888"/>
              <a:ext cx="0" cy="2414061"/>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25643" y="3592888"/>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25643" y="5407397"/>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sp>
        <p:nvSpPr>
          <p:cNvPr id="58" name="Rounded Rectangle 57"/>
          <p:cNvSpPr/>
          <p:nvPr/>
        </p:nvSpPr>
        <p:spPr>
          <a:xfrm>
            <a:off x="2158985" y="482018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 XMR</a:t>
            </a:r>
          </a:p>
        </p:txBody>
      </p:sp>
      <p:sp>
        <p:nvSpPr>
          <p:cNvPr id="59" name="TextBox 58"/>
          <p:cNvSpPr txBox="1"/>
          <p:nvPr/>
        </p:nvSpPr>
        <p:spPr>
          <a:xfrm>
            <a:off x="2470635" y="4389931"/>
            <a:ext cx="461986" cy="369332"/>
          </a:xfrm>
          <a:prstGeom prst="rect">
            <a:avLst/>
          </a:prstGeom>
          <a:noFill/>
        </p:spPr>
        <p:txBody>
          <a:bodyPr wrap="none" rtlCol="0">
            <a:spAutoFit/>
          </a:bodyPr>
          <a:lstStyle/>
          <a:p>
            <a:pPr algn="ctr"/>
            <a:r>
              <a:rPr lang="en-US" dirty="0"/>
              <a:t>OR</a:t>
            </a:r>
          </a:p>
        </p:txBody>
      </p:sp>
      <p:grpSp>
        <p:nvGrpSpPr>
          <p:cNvPr id="20" name="Group 19"/>
          <p:cNvGrpSpPr/>
          <p:nvPr/>
        </p:nvGrpSpPr>
        <p:grpSpPr>
          <a:xfrm>
            <a:off x="2712273" y="2212101"/>
            <a:ext cx="4865103" cy="4159372"/>
            <a:chOff x="2712273" y="2212101"/>
            <a:chExt cx="4865103" cy="4159372"/>
          </a:xfrm>
        </p:grpSpPr>
        <p:sp>
          <p:nvSpPr>
            <p:cNvPr id="7" name="Rounded Rectangle 6"/>
            <p:cNvSpPr/>
            <p:nvPr/>
          </p:nvSpPr>
          <p:spPr>
            <a:xfrm>
              <a:off x="4506929" y="2814642"/>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p>
          </p:txBody>
        </p:sp>
        <p:sp>
          <p:nvSpPr>
            <p:cNvPr id="8" name="Rounded Rectangle 7"/>
            <p:cNvSpPr/>
            <p:nvPr/>
          </p:nvSpPr>
          <p:spPr>
            <a:xfrm>
              <a:off x="4506928" y="342110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p>
          </p:txBody>
        </p:sp>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sp>
          <p:nvSpPr>
            <p:cNvPr id="11" name="Rounded Rectangle 10"/>
            <p:cNvSpPr/>
            <p:nvPr/>
          </p:nvSpPr>
          <p:spPr>
            <a:xfrm>
              <a:off x="4506928" y="5235618"/>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12" name="Rounded Rectangle 11"/>
            <p:cNvSpPr/>
            <p:nvPr/>
          </p:nvSpPr>
          <p:spPr>
            <a:xfrm>
              <a:off x="4506927" y="584208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grpSp>
          <p:nvGrpSpPr>
            <p:cNvPr id="45" name="Group 44"/>
            <p:cNvGrpSpPr/>
            <p:nvPr/>
          </p:nvGrpSpPr>
          <p:grpSpPr>
            <a:xfrm flipH="1">
              <a:off x="3995586" y="3098387"/>
              <a:ext cx="500315" cy="3028685"/>
              <a:chOff x="5795267" y="2857754"/>
              <a:chExt cx="500315" cy="3028685"/>
            </a:xfrm>
          </p:grpSpPr>
          <p:cxnSp>
            <p:nvCxnSpPr>
              <p:cNvPr id="38" name="Straight Connector 37"/>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flipH="1">
              <a:off x="3554233" y="4588862"/>
              <a:ext cx="451986"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3"/>
            </p:cNvCxnSpPr>
            <p:nvPr/>
          </p:nvCxnSpPr>
          <p:spPr>
            <a:xfrm>
              <a:off x="3264026" y="4155728"/>
              <a:ext cx="290207" cy="52938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58" idx="3"/>
            </p:cNvCxnSpPr>
            <p:nvPr/>
          </p:nvCxnSpPr>
          <p:spPr>
            <a:xfrm flipV="1">
              <a:off x="3262489" y="4685116"/>
              <a:ext cx="291744" cy="496018"/>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945336" y="2244215"/>
              <a:ext cx="13175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58" grpId="0" animBg="1"/>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1999505"/>
            <a:ext cx="9750116" cy="4159371"/>
            <a:chOff x="1400105" y="1871168"/>
            <a:chExt cx="9750116" cy="415937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43006"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ounded Rectangle 6"/>
            <p:cNvSpPr/>
            <p:nvPr/>
          </p:nvSpPr>
          <p:spPr>
            <a:xfrm>
              <a:off x="8068748" y="18711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hfk5yndjdmnfirwm5dnu</a:t>
              </a:r>
            </a:p>
          </p:txBody>
        </p:sp>
        <p:sp>
          <p:nvSpPr>
            <p:cNvPr id="21" name="Rounded Rectangle 7"/>
            <p:cNvSpPr/>
            <p:nvPr/>
          </p:nvSpPr>
          <p:spPr>
            <a:xfrm>
              <a:off x="8068747" y="247763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7yf8dji8fbwb4f5hdfdicnd</a:t>
              </a:r>
            </a:p>
          </p:txBody>
        </p:sp>
        <p:sp>
          <p:nvSpPr>
            <p:cNvPr id="22" name="Rounded Rectangle 8"/>
            <p:cNvSpPr/>
            <p:nvPr/>
          </p:nvSpPr>
          <p:spPr>
            <a:xfrm>
              <a:off x="8068746" y="30841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23" name="Rounded Rectangle 9"/>
            <p:cNvSpPr/>
            <p:nvPr/>
          </p:nvSpPr>
          <p:spPr>
            <a:xfrm>
              <a:off x="8068748" y="36856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sp>
          <p:nvSpPr>
            <p:cNvPr id="24" name="Rounded Rectangle 10"/>
            <p:cNvSpPr/>
            <p:nvPr/>
          </p:nvSpPr>
          <p:spPr>
            <a:xfrm>
              <a:off x="8068747" y="429214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489861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grpSp>
          <p:nvGrpSpPr>
            <p:cNvPr id="26" name="Group 25"/>
            <p:cNvGrpSpPr/>
            <p:nvPr/>
          </p:nvGrpSpPr>
          <p:grpSpPr>
            <a:xfrm flipH="1">
              <a:off x="7557405" y="2154913"/>
              <a:ext cx="500315" cy="3610450"/>
              <a:chOff x="5795267" y="2857754"/>
              <a:chExt cx="500315" cy="3610450"/>
            </a:xfrm>
          </p:grpSpPr>
          <p:cxnSp>
            <p:nvCxnSpPr>
              <p:cNvPr id="27" name="Straight Connector 26"/>
              <p:cNvCxnSpPr/>
              <p:nvPr/>
            </p:nvCxnSpPr>
            <p:spPr>
              <a:xfrm flipH="1">
                <a:off x="6295582" y="2857754"/>
                <a:ext cx="0" cy="361045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Hexagon 34"/>
            <p:cNvSpPr/>
            <p:nvPr/>
          </p:nvSpPr>
          <p:spPr>
            <a:xfrm>
              <a:off x="8068746" y="550018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576536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Mandatory Privacy</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38200" y="2551447"/>
            <a:ext cx="4905375" cy="2428875"/>
          </a:xfrm>
          <a:prstGeom prst="rect">
            <a:avLst/>
          </a:prstGeom>
        </p:spPr>
      </p:pic>
      <p:sp>
        <p:nvSpPr>
          <p:cNvPr id="4" name="TextBox 3"/>
          <p:cNvSpPr txBox="1"/>
          <p:nvPr/>
        </p:nvSpPr>
        <p:spPr>
          <a:xfrm>
            <a:off x="1339679" y="4980322"/>
            <a:ext cx="3902415" cy="369332"/>
          </a:xfrm>
          <a:prstGeom prst="rect">
            <a:avLst/>
          </a:prstGeom>
          <a:noFill/>
        </p:spPr>
        <p:txBody>
          <a:bodyPr wrap="none" rtlCol="0">
            <a:spAutoFit/>
          </a:bodyPr>
          <a:lstStyle/>
          <a:p>
            <a:r>
              <a:rPr lang="en-US" dirty="0"/>
              <a:t>Source: MoneroBlocks.info 24 Feb 2016</a:t>
            </a:r>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7248525" y="1866900"/>
            <a:ext cx="4105275" cy="4343400"/>
          </a:xfrm>
          <a:prstGeom prst="rect">
            <a:avLst/>
          </a:prstGeom>
        </p:spPr>
      </p:pic>
      <p:sp>
        <p:nvSpPr>
          <p:cNvPr id="6" name="TextBox 5"/>
          <p:cNvSpPr txBox="1"/>
          <p:nvPr/>
        </p:nvSpPr>
        <p:spPr>
          <a:xfrm>
            <a:off x="7774462" y="6201846"/>
            <a:ext cx="3053400" cy="369332"/>
          </a:xfrm>
          <a:prstGeom prst="rect">
            <a:avLst/>
          </a:prstGeom>
          <a:noFill/>
        </p:spPr>
        <p:txBody>
          <a:bodyPr wrap="none" rtlCol="0">
            <a:spAutoFit/>
          </a:bodyPr>
          <a:lstStyle/>
          <a:p>
            <a:r>
              <a:rPr lang="en-US" dirty="0"/>
              <a:t>Source: zcha.in 15 March 2017</a:t>
            </a:r>
          </a:p>
        </p:txBody>
      </p:sp>
    </p:spTree>
    <p:extLst>
      <p:ext uri="{BB962C8B-B14F-4D97-AF65-F5344CB8AC3E}">
        <p14:creationId xmlns:p14="http://schemas.microsoft.com/office/powerpoint/2010/main" val="27685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Centralized vs. Decentralized Systems</a:t>
            </a:r>
          </a:p>
        </p:txBody>
      </p:sp>
      <p:sp>
        <p:nvSpPr>
          <p:cNvPr id="4" name="Oval 3"/>
          <p:cNvSpPr/>
          <p:nvPr/>
        </p:nvSpPr>
        <p:spPr>
          <a:xfrm>
            <a:off x="2694709" y="3380510"/>
            <a:ext cx="101600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0674"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242125" y="256308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29506" y="362758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63293" y="362758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4212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50674" y="470131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498433" y="2819398"/>
            <a:ext cx="704276"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207328" y="281939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202709" y="3883889"/>
            <a:ext cx="1216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202709" y="388388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93814" y="3893130"/>
            <a:ext cx="70889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5815" y="389313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9437256"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028707" y="2567709"/>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16088" y="363220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949875" y="3632201"/>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02870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437256" y="4705932"/>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a:off x="7772397" y="2824018"/>
            <a:ext cx="512618"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8993910" y="2824018"/>
            <a:ext cx="699655" cy="1064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693565" y="3888509"/>
            <a:ext cx="512620" cy="1069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8989291" y="3888509"/>
            <a:ext cx="704274" cy="10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7772396" y="3902371"/>
            <a:ext cx="508000" cy="1059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72397" y="3897751"/>
            <a:ext cx="122151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728361" y="3636820"/>
            <a:ext cx="512619" cy="5126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8280396" y="3893129"/>
            <a:ext cx="713513"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280396" y="2819398"/>
            <a:ext cx="14131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280396" y="3893129"/>
            <a:ext cx="1925788" cy="1064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280396" y="2819398"/>
            <a:ext cx="1925788" cy="1082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9693565" y="2819398"/>
            <a:ext cx="0" cy="213822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73984" y="5518733"/>
            <a:ext cx="1457450" cy="369332"/>
          </a:xfrm>
          <a:prstGeom prst="rect">
            <a:avLst/>
          </a:prstGeom>
          <a:noFill/>
        </p:spPr>
        <p:txBody>
          <a:bodyPr wrap="none" rtlCol="0">
            <a:spAutoFit/>
          </a:bodyPr>
          <a:lstStyle/>
          <a:p>
            <a:r>
              <a:rPr lang="en-US" dirty="0"/>
              <a:t>CENTRALIZED</a:t>
            </a:r>
          </a:p>
        </p:txBody>
      </p:sp>
      <p:sp>
        <p:nvSpPr>
          <p:cNvPr id="63" name="TextBox 62"/>
          <p:cNvSpPr txBox="1"/>
          <p:nvPr/>
        </p:nvSpPr>
        <p:spPr>
          <a:xfrm>
            <a:off x="8129852" y="5509504"/>
            <a:ext cx="1709635" cy="369332"/>
          </a:xfrm>
          <a:prstGeom prst="rect">
            <a:avLst/>
          </a:prstGeom>
          <a:noFill/>
        </p:spPr>
        <p:txBody>
          <a:bodyPr wrap="none" rtlCol="0">
            <a:spAutoFit/>
          </a:bodyPr>
          <a:lstStyle/>
          <a:p>
            <a:r>
              <a:rPr lang="en-US" dirty="0"/>
              <a:t>DECENTRALIZED</a:t>
            </a:r>
          </a:p>
        </p:txBody>
      </p:sp>
    </p:spTree>
    <p:extLst>
      <p:ext uri="{BB962C8B-B14F-4D97-AF65-F5344CB8AC3E}">
        <p14:creationId xmlns:p14="http://schemas.microsoft.com/office/powerpoint/2010/main" val="144237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P spid="17" grpId="0" animBg="1"/>
      <p:bldP spid="18" grpId="0" animBg="1"/>
      <p:bldP spid="21" grpId="0" animBg="1"/>
      <p:bldP spid="35" grpId="0" animBg="1"/>
      <p:bldP spid="36" grpId="0" animBg="1"/>
      <p:bldP spid="37" grpId="0" animBg="1"/>
      <p:bldP spid="38" grpId="0" animBg="1"/>
      <p:bldP spid="39" grpId="0" animBg="1"/>
      <p:bldP spid="40" grpId="0" animBg="1"/>
      <p:bldP spid="47" grpId="0" animBg="1"/>
      <p:bldP spid="56"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 Brief History</a:t>
            </a:r>
          </a:p>
        </p:txBody>
      </p:sp>
      <p:sp>
        <p:nvSpPr>
          <p:cNvPr id="19" name="Circle: Hollow 18"/>
          <p:cNvSpPr/>
          <p:nvPr/>
        </p:nvSpPr>
        <p:spPr>
          <a:xfrm>
            <a:off x="61219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852665" y="4545728"/>
            <a:ext cx="1095173" cy="630942"/>
          </a:xfrm>
          <a:prstGeom prst="rect">
            <a:avLst/>
          </a:prstGeom>
          <a:noFill/>
        </p:spPr>
        <p:txBody>
          <a:bodyPr wrap="none" rtlCol="0">
            <a:spAutoFit/>
          </a:bodyPr>
          <a:lstStyle/>
          <a:p>
            <a:pPr algn="ctr"/>
            <a:r>
              <a:rPr lang="en-US" sz="3500" dirty="0"/>
              <a:t>2014</a:t>
            </a:r>
          </a:p>
        </p:txBody>
      </p:sp>
      <p:sp>
        <p:nvSpPr>
          <p:cNvPr id="20" name="Oval 19"/>
          <p:cNvSpPr/>
          <p:nvPr/>
        </p:nvSpPr>
        <p:spPr>
          <a:xfrm>
            <a:off x="167459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1280808" y="4182561"/>
            <a:ext cx="2198038" cy="523220"/>
          </a:xfrm>
          <a:prstGeom prst="rect">
            <a:avLst/>
          </a:prstGeom>
          <a:noFill/>
        </p:spPr>
        <p:txBody>
          <a:bodyPr wrap="none" rtlCol="0">
            <a:spAutoFit/>
          </a:bodyPr>
          <a:lstStyle/>
          <a:p>
            <a:pPr algn="ctr"/>
            <a:r>
              <a:rPr lang="en-US" sz="2800" dirty="0"/>
              <a:t>Apr Launched</a:t>
            </a:r>
          </a:p>
        </p:txBody>
      </p:sp>
      <p:sp>
        <p:nvSpPr>
          <p:cNvPr id="22" name="Oval 21"/>
          <p:cNvSpPr/>
          <p:nvPr/>
        </p:nvSpPr>
        <p:spPr>
          <a:xfrm>
            <a:off x="235027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946809" y="4193320"/>
            <a:ext cx="2190407" cy="523220"/>
          </a:xfrm>
          <a:prstGeom prst="rect">
            <a:avLst/>
          </a:prstGeom>
          <a:noFill/>
        </p:spPr>
        <p:txBody>
          <a:bodyPr wrap="none" rtlCol="0">
            <a:spAutoFit/>
          </a:bodyPr>
          <a:lstStyle/>
          <a:p>
            <a:pPr algn="ctr"/>
            <a:r>
              <a:rPr lang="en-US" sz="2800" dirty="0"/>
              <a:t>Sept Attacked</a:t>
            </a:r>
          </a:p>
        </p:txBody>
      </p:sp>
      <p:sp>
        <p:nvSpPr>
          <p:cNvPr id="24" name="Circle: Hollow 23"/>
          <p:cNvSpPr/>
          <p:nvPr/>
        </p:nvSpPr>
        <p:spPr>
          <a:xfrm>
            <a:off x="302594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3256198" y="4500988"/>
            <a:ext cx="1095172" cy="630942"/>
          </a:xfrm>
          <a:prstGeom prst="rect">
            <a:avLst/>
          </a:prstGeom>
          <a:noFill/>
        </p:spPr>
        <p:txBody>
          <a:bodyPr wrap="none" rtlCol="0">
            <a:spAutoFit/>
          </a:bodyPr>
          <a:lstStyle/>
          <a:p>
            <a:pPr algn="ctr"/>
            <a:r>
              <a:rPr lang="en-US" sz="3500" dirty="0"/>
              <a:t>2015</a:t>
            </a:r>
          </a:p>
        </p:txBody>
      </p:sp>
      <p:sp>
        <p:nvSpPr>
          <p:cNvPr id="26" name="Oval 25"/>
          <p:cNvSpPr/>
          <p:nvPr/>
        </p:nvSpPr>
        <p:spPr>
          <a:xfrm>
            <a:off x="409455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674145" y="4200500"/>
            <a:ext cx="2236511" cy="523220"/>
          </a:xfrm>
          <a:prstGeom prst="rect">
            <a:avLst/>
          </a:prstGeom>
          <a:noFill/>
        </p:spPr>
        <p:txBody>
          <a:bodyPr wrap="none" rtlCol="0">
            <a:spAutoFit/>
          </a:bodyPr>
          <a:lstStyle/>
          <a:p>
            <a:pPr algn="ctr"/>
            <a:r>
              <a:rPr lang="en-US" sz="2800" dirty="0"/>
              <a:t>Jan MRL-0004</a:t>
            </a:r>
          </a:p>
        </p:txBody>
      </p:sp>
      <p:sp>
        <p:nvSpPr>
          <p:cNvPr id="28" name="Circle: Hollow 27"/>
          <p:cNvSpPr/>
          <p:nvPr/>
        </p:nvSpPr>
        <p:spPr>
          <a:xfrm>
            <a:off x="475197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982230" y="4500988"/>
            <a:ext cx="1095172" cy="630942"/>
          </a:xfrm>
          <a:prstGeom prst="rect">
            <a:avLst/>
          </a:prstGeom>
          <a:noFill/>
        </p:spPr>
        <p:txBody>
          <a:bodyPr wrap="none" rtlCol="0">
            <a:spAutoFit/>
          </a:bodyPr>
          <a:lstStyle/>
          <a:p>
            <a:pPr algn="ctr"/>
            <a:r>
              <a:rPr lang="en-US" sz="3500" dirty="0"/>
              <a:t>2016</a:t>
            </a:r>
          </a:p>
        </p:txBody>
      </p:sp>
      <p:sp>
        <p:nvSpPr>
          <p:cNvPr id="30" name="Oval 29"/>
          <p:cNvSpPr/>
          <p:nvPr/>
        </p:nvSpPr>
        <p:spPr>
          <a:xfrm>
            <a:off x="58437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516763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p>
        </p:txBody>
      </p:sp>
      <p:sp>
        <p:nvSpPr>
          <p:cNvPr id="32" name="Circle: Hollow 31"/>
          <p:cNvSpPr/>
          <p:nvPr/>
        </p:nvSpPr>
        <p:spPr>
          <a:xfrm>
            <a:off x="716074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390999" y="4500988"/>
            <a:ext cx="1095172" cy="630942"/>
          </a:xfrm>
          <a:prstGeom prst="rect">
            <a:avLst/>
          </a:prstGeom>
          <a:noFill/>
        </p:spPr>
        <p:txBody>
          <a:bodyPr wrap="none" rtlCol="0">
            <a:spAutoFit/>
          </a:bodyPr>
          <a:lstStyle/>
          <a:p>
            <a:pPr algn="ctr"/>
            <a:r>
              <a:rPr lang="en-US" sz="3500" dirty="0"/>
              <a:t>2017</a:t>
            </a:r>
          </a:p>
        </p:txBody>
      </p:sp>
      <p:sp>
        <p:nvSpPr>
          <p:cNvPr id="34" name="Oval 33"/>
          <p:cNvSpPr/>
          <p:nvPr/>
        </p:nvSpPr>
        <p:spPr>
          <a:xfrm>
            <a:off x="651284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6081363" y="4134435"/>
            <a:ext cx="2369688" cy="523220"/>
          </a:xfrm>
          <a:prstGeom prst="rect">
            <a:avLst/>
          </a:prstGeom>
          <a:noFill/>
        </p:spPr>
        <p:txBody>
          <a:bodyPr wrap="none" rtlCol="0">
            <a:spAutoFit/>
          </a:bodyPr>
          <a:lstStyle/>
          <a:p>
            <a:pPr algn="ctr"/>
            <a:r>
              <a:rPr lang="en-US" sz="2800" dirty="0"/>
              <a:t>Dec GUI Beta 1</a:t>
            </a:r>
          </a:p>
        </p:txBody>
      </p:sp>
      <p:sp>
        <p:nvSpPr>
          <p:cNvPr id="36" name="Oval 35"/>
          <p:cNvSpPr/>
          <p:nvPr/>
        </p:nvSpPr>
        <p:spPr>
          <a:xfrm>
            <a:off x="821046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93195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91491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745594" y="2953858"/>
            <a:ext cx="4968348" cy="523220"/>
          </a:xfrm>
          <a:prstGeom prst="rect">
            <a:avLst/>
          </a:prstGeom>
          <a:noFill/>
        </p:spPr>
        <p:txBody>
          <a:bodyPr wrap="none" rtlCol="0">
            <a:spAutoFit/>
          </a:bodyPr>
          <a:lstStyle/>
          <a:p>
            <a:pPr algn="ctr"/>
            <a:r>
              <a:rPr lang="en-US" sz="2800" dirty="0"/>
              <a:t>Feb Critical Vulnerability Patched</a:t>
            </a:r>
          </a:p>
        </p:txBody>
      </p:sp>
      <p:sp>
        <p:nvSpPr>
          <p:cNvPr id="40" name="Oval 39"/>
          <p:cNvSpPr/>
          <p:nvPr/>
        </p:nvSpPr>
        <p:spPr>
          <a:xfrm>
            <a:off x="958352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925210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25213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076541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27869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889580" y="6624173"/>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p>
        </p:txBody>
      </p:sp>
    </p:spTree>
    <p:extLst>
      <p:ext uri="{BB962C8B-B14F-4D97-AF65-F5344CB8AC3E}">
        <p14:creationId xmlns:p14="http://schemas.microsoft.com/office/powerpoint/2010/main" val="3819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par>
                          <p:cTn id="92" fill="hold">
                            <p:stCondLst>
                              <p:cond delay="3500"/>
                            </p:stCondLst>
                            <p:childTnLst>
                              <p:par>
                                <p:cTn id="93" presetID="10" presetClass="entr" presetSubtype="0"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375105" y="2705098"/>
            <a:ext cx="11197759" cy="2540668"/>
          </a:xfrm>
          <a:prstGeom prst="rect">
            <a:avLst/>
          </a:prstGeom>
        </p:spPr>
      </p:pic>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Community Growth</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83429" y="2312711"/>
            <a:ext cx="10425142" cy="3239949"/>
          </a:xfrm>
          <a:prstGeom prst="rect">
            <a:avLst/>
          </a:prstGeom>
        </p:spPr>
      </p:pic>
    </p:spTree>
    <p:extLst>
      <p:ext uri="{BB962C8B-B14F-4D97-AF65-F5344CB8AC3E}">
        <p14:creationId xmlns:p14="http://schemas.microsoft.com/office/powerpoint/2010/main" val="26879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3"/>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56652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242432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78405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245862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61844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72073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 History of Decentralized Systems</a:t>
            </a:r>
          </a:p>
        </p:txBody>
      </p:sp>
      <p:pic>
        <p:nvPicPr>
          <p:cNvPr id="2052" name="Picture 4" descr="Image result for 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421" y="1585913"/>
            <a:ext cx="230165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free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76" y="3288047"/>
            <a:ext cx="3048000" cy="16392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104" y="3288047"/>
            <a:ext cx="2144248" cy="163677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395180" y="3288047"/>
            <a:ext cx="3991543" cy="1636777"/>
            <a:chOff x="7395180" y="4145297"/>
            <a:chExt cx="3991543" cy="1636777"/>
          </a:xfrm>
        </p:grpSpPr>
        <p:sp>
          <p:nvSpPr>
            <p:cNvPr id="19" name="Rectangle 18"/>
            <p:cNvSpPr/>
            <p:nvPr/>
          </p:nvSpPr>
          <p:spPr>
            <a:xfrm>
              <a:off x="7395180" y="4145298"/>
              <a:ext cx="3958620" cy="163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Image result for t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5180" y="4145297"/>
              <a:ext cx="3991543" cy="16367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Image result for bitco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824" y="4669172"/>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348615" y="1828079"/>
            <a:ext cx="6205124" cy="1351851"/>
            <a:chOff x="805276" y="1828079"/>
            <a:chExt cx="6205124" cy="1351851"/>
          </a:xfrm>
        </p:grpSpPr>
        <p:pic>
          <p:nvPicPr>
            <p:cNvPr id="1026" name="Picture 2" descr="Image result for bittorrent"/>
            <p:cNvPicPr>
              <a:picLocks noChangeAspect="1" noChangeArrowheads="1"/>
            </p:cNvPicPr>
            <p:nvPr/>
          </p:nvPicPr>
          <p:blipFill rotWithShape="1">
            <a:blip r:embed="rId8">
              <a:extLst>
                <a:ext uri="{28A0092B-C50C-407E-A947-70E740481C1C}">
                  <a14:useLocalDpi xmlns:a14="http://schemas.microsoft.com/office/drawing/2010/main" val="0"/>
                </a:ext>
              </a:extLst>
            </a:blip>
            <a:srcRect t="57314"/>
            <a:stretch/>
          </p:blipFill>
          <p:spPr bwMode="auto">
            <a:xfrm>
              <a:off x="2329276" y="2014330"/>
              <a:ext cx="4681124" cy="1165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bittorrent"/>
            <p:cNvPicPr>
              <a:picLocks noChangeAspect="1" noChangeArrowheads="1"/>
            </p:cNvPicPr>
            <p:nvPr/>
          </p:nvPicPr>
          <p:blipFill rotWithShape="1">
            <a:blip r:embed="rId8">
              <a:extLst>
                <a:ext uri="{28A0092B-C50C-407E-A947-70E740481C1C}">
                  <a14:useLocalDpi xmlns:a14="http://schemas.microsoft.com/office/drawing/2010/main" val="0"/>
                </a:ext>
              </a:extLst>
            </a:blip>
            <a:srcRect l="32953" t="13031" b="42443"/>
            <a:stretch/>
          </p:blipFill>
          <p:spPr bwMode="auto">
            <a:xfrm>
              <a:off x="805276" y="1828079"/>
              <a:ext cx="3138552" cy="1215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4401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0"/>
                                        </p:tgtEl>
                                        <p:attrNameLst>
                                          <p:attrName>style.visibility</p:attrName>
                                        </p:attrNameLst>
                                      </p:cBhvr>
                                      <p:to>
                                        <p:strVal val="visible"/>
                                      </p:to>
                                    </p:set>
                                    <p:animEffect transition="in" filter="fade">
                                      <p:cBhvr>
                                        <p:cTn id="3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What is Bitcoin?</a:t>
            </a:r>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873015"/>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2915"/>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89302" t="1959" r="843" b="79106"/>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11169</TotalTime>
  <Words>3588</Words>
  <Application>Microsoft Office PowerPoint</Application>
  <PresentationFormat>Widescreen</PresentationFormat>
  <Paragraphs>263</Paragraphs>
  <Slides>27</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Centralized vs. Decentralized Systems</vt:lpstr>
      <vt:lpstr>A History of Decentralized Systems</vt:lpstr>
      <vt:lpstr>What is Bitcoin?</vt:lpstr>
      <vt:lpstr>Bitcoin is NOT private!</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How Inputs Are Selected</vt:lpstr>
      <vt:lpstr>PowerPoint Presentation</vt:lpstr>
      <vt:lpstr>PowerPoint Presentation</vt:lpstr>
      <vt:lpstr>Stealth Addresses</vt:lpstr>
      <vt:lpstr>Summary</vt:lpstr>
      <vt:lpstr>Mandatory Privacy</vt:lpstr>
      <vt:lpstr>A Brief History</vt:lpstr>
      <vt:lpstr>The Infamous GUI</vt:lpstr>
      <vt:lpstr>MyMonero Lightweight Wallet</vt:lpstr>
      <vt:lpstr>Regulatory Compliance and Transparency</vt:lpstr>
      <vt:lpstr>Community Growth</vt:lpstr>
      <vt:lpstr>Community Growth</vt:lpstr>
      <vt:lpstr>XMR.TO – Pay Bitcoin Addresses with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428</cp:revision>
  <dcterms:created xsi:type="dcterms:W3CDTF">2017-03-04T17:33:52Z</dcterms:created>
  <dcterms:modified xsi:type="dcterms:W3CDTF">2017-08-16T15:14:33Z</dcterms:modified>
</cp:coreProperties>
</file>